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1"/>
  </p:sldMasterIdLst>
  <p:sldIdLst>
    <p:sldId id="283" r:id="rId2"/>
    <p:sldId id="285" r:id="rId3"/>
    <p:sldId id="265" r:id="rId4"/>
    <p:sldId id="258" r:id="rId5"/>
    <p:sldId id="261" r:id="rId6"/>
    <p:sldId id="262" r:id="rId7"/>
    <p:sldId id="270" r:id="rId8"/>
    <p:sldId id="271" r:id="rId9"/>
    <p:sldId id="272" r:id="rId10"/>
    <p:sldId id="273" r:id="rId11"/>
    <p:sldId id="274" r:id="rId12"/>
    <p:sldId id="275" r:id="rId13"/>
    <p:sldId id="284" r:id="rId14"/>
    <p:sldId id="278" r:id="rId15"/>
    <p:sldId id="279" r:id="rId16"/>
    <p:sldId id="280" r:id="rId17"/>
    <p:sldId id="281" r:id="rId18"/>
    <p:sldId id="282" r:id="rId19"/>
    <p:sldId id="263" r:id="rId20"/>
    <p:sldId id="264" r:id="rId21"/>
    <p:sldId id="26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63E87-92AF-4EB2-B662-8A817749A83D}" type="datetimeFigureOut">
              <a:rPr lang="en-US" smtClean="0"/>
              <a:t>07/15/22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3552468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63E87-92AF-4EB2-B662-8A817749A83D}" type="datetimeFigureOut">
              <a:rPr lang="en-US" smtClean="0"/>
              <a:t>07/15/22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1188446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63E87-92AF-4EB2-B662-8A817749A83D}" type="datetimeFigureOut">
              <a:rPr lang="en-US" smtClean="0"/>
              <a:t>07/15/22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1521884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63E87-92AF-4EB2-B662-8A817749A83D}" type="datetimeFigureOut">
              <a:rPr lang="en-US" smtClean="0"/>
              <a:t>07/15/22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0E8A6-ADB9-403E-AEB3-C5F37CFB0447}"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254469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63E87-92AF-4EB2-B662-8A817749A83D}" type="datetimeFigureOut">
              <a:rPr lang="en-US" smtClean="0"/>
              <a:t>07/15/22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4205564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663E87-92AF-4EB2-B662-8A817749A83D}" type="datetimeFigureOut">
              <a:rPr lang="en-US" smtClean="0"/>
              <a:t>07/15/22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1255074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663E87-92AF-4EB2-B662-8A817749A83D}" type="datetimeFigureOut">
              <a:rPr lang="en-US" smtClean="0"/>
              <a:t>07/15/22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1262299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63E87-92AF-4EB2-B662-8A817749A83D}" type="datetimeFigureOut">
              <a:rPr lang="en-US" smtClean="0"/>
              <a:t>07/15/22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2500710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63E87-92AF-4EB2-B662-8A817749A83D}" type="datetimeFigureOut">
              <a:rPr lang="en-US" smtClean="0"/>
              <a:t>07/15/22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162580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B663E87-92AF-4EB2-B662-8A817749A83D}" type="datetimeFigureOut">
              <a:rPr lang="en-US" smtClean="0"/>
              <a:t>07/15/22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173839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63E87-92AF-4EB2-B662-8A817749A83D}" type="datetimeFigureOut">
              <a:rPr lang="en-US" smtClean="0"/>
              <a:t>07/15/22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50145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63E87-92AF-4EB2-B662-8A817749A83D}" type="datetimeFigureOut">
              <a:rPr lang="en-US" smtClean="0"/>
              <a:t>07/15/22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3929873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63E87-92AF-4EB2-B662-8A817749A83D}" type="datetimeFigureOut">
              <a:rPr lang="en-US" smtClean="0"/>
              <a:t>07/15/22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1452240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B663E87-92AF-4EB2-B662-8A817749A83D}" type="datetimeFigureOut">
              <a:rPr lang="en-US" smtClean="0"/>
              <a:t>07/15/22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338766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B663E87-92AF-4EB2-B662-8A817749A83D}" type="datetimeFigureOut">
              <a:rPr lang="en-US" smtClean="0"/>
              <a:t>07/15/22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3965699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B663E87-92AF-4EB2-B662-8A817749A83D}" type="datetimeFigureOut">
              <a:rPr lang="en-US" smtClean="0"/>
              <a:t>07/15/22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328591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63E87-92AF-4EB2-B662-8A817749A83D}" type="datetimeFigureOut">
              <a:rPr lang="en-US" smtClean="0"/>
              <a:t>07/15/22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0E8A6-ADB9-403E-AEB3-C5F37CFB0447}" type="slidenum">
              <a:rPr lang="en-US" smtClean="0"/>
              <a:t>‹#›</a:t>
            </a:fld>
            <a:endParaRPr lang="en-US"/>
          </a:p>
        </p:txBody>
      </p:sp>
    </p:spTree>
    <p:extLst>
      <p:ext uri="{BB962C8B-B14F-4D97-AF65-F5344CB8AC3E}">
        <p14:creationId xmlns:p14="http://schemas.microsoft.com/office/powerpoint/2010/main" val="2735671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B663E87-92AF-4EB2-B662-8A817749A83D}" type="datetimeFigureOut">
              <a:rPr lang="en-US" smtClean="0"/>
              <a:t>07/15/22</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F120E8A6-ADB9-403E-AEB3-C5F37CFB0447}" type="slidenum">
              <a:rPr lang="en-US" smtClean="0"/>
              <a:t>‹#›</a:t>
            </a:fld>
            <a:endParaRPr lang="en-US"/>
          </a:p>
        </p:txBody>
      </p:sp>
    </p:spTree>
    <p:extLst>
      <p:ext uri="{BB962C8B-B14F-4D97-AF65-F5344CB8AC3E}">
        <p14:creationId xmlns:p14="http://schemas.microsoft.com/office/powerpoint/2010/main" val="2655404514"/>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mzn.to/3AjaRLa"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E0B6A8-CAAA-0537-1AEC-2DACA91005A4}"/>
              </a:ext>
            </a:extLst>
          </p:cNvPr>
          <p:cNvSpPr txBox="1"/>
          <p:nvPr/>
        </p:nvSpPr>
        <p:spPr>
          <a:xfrm>
            <a:off x="838200" y="114692"/>
            <a:ext cx="8991600" cy="1779974"/>
          </a:xfrm>
          <a:prstGeom prst="rect">
            <a:avLst/>
          </a:prstGeom>
          <a:noFill/>
        </p:spPr>
        <p:txBody>
          <a:bodyPr wrap="square">
            <a:spAutoFit/>
          </a:bodyPr>
          <a:lstStyle/>
          <a:p>
            <a:pPr algn="ctr">
              <a:lnSpc>
                <a:spcPct val="150000"/>
              </a:lnSpc>
              <a:spcBef>
                <a:spcPts val="1200"/>
              </a:spcBef>
              <a:spcAft>
                <a:spcPts val="0"/>
              </a:spcAft>
            </a:pPr>
            <a:r>
              <a:rPr lang="en-US" b="1" dirty="0">
                <a:solidFill>
                  <a:schemeClr val="tx2">
                    <a:lumMod val="60000"/>
                    <a:lumOff val="40000"/>
                  </a:schemeClr>
                </a:solidFill>
                <a:latin typeface="Times New Roman" panose="02020603050405020304" pitchFamily="18" charset="0"/>
                <a:ea typeface="Calibri" panose="020F0502020204030204" pitchFamily="34" charset="0"/>
                <a:cs typeface="Times New Roman" panose="02020603050405020304" pitchFamily="18" charset="0"/>
              </a:rPr>
              <a:t>D.Y. PATIL COLLEGE OF ENGINEERING &amp; TECHNOLOGY,</a:t>
            </a:r>
            <a:endParaRPr lang="en-IN" sz="12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a:p>
            <a:pPr indent="457200" algn="ctr">
              <a:lnSpc>
                <a:spcPct val="150000"/>
              </a:lnSpc>
              <a:spcAft>
                <a:spcPts val="1000"/>
              </a:spcAft>
            </a:pPr>
            <a:r>
              <a:rPr lang="en-US" sz="1600" b="1" dirty="0">
                <a:solidFill>
                  <a:schemeClr val="tx2">
                    <a:lumMod val="60000"/>
                    <a:lumOff val="40000"/>
                  </a:schemeClr>
                </a:solidFill>
                <a:latin typeface="Times New Roman" panose="02020603050405020304" pitchFamily="18" charset="0"/>
                <a:ea typeface="Calibri" panose="020F0502020204030204" pitchFamily="34" charset="0"/>
                <a:cs typeface="Times New Roman" panose="02020603050405020304" pitchFamily="18" charset="0"/>
              </a:rPr>
              <a:t>KASABA BAWADA, KOLHAPUR</a:t>
            </a:r>
          </a:p>
          <a:p>
            <a:pPr indent="457200" algn="ctr">
              <a:lnSpc>
                <a:spcPct val="150000"/>
              </a:lnSpc>
              <a:spcAft>
                <a:spcPts val="1000"/>
              </a:spcAft>
            </a:pPr>
            <a:endParaRPr lang="en-IN" sz="2000"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179FAAB7-2573-89B6-4FBF-15F9DC0A0D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37" y="152400"/>
            <a:ext cx="2026763" cy="885825"/>
          </a:xfrm>
          <a:prstGeom prst="rect">
            <a:avLst/>
          </a:prstGeom>
          <a:noFill/>
          <a:ln>
            <a:noFill/>
          </a:ln>
        </p:spPr>
      </p:pic>
      <p:sp>
        <p:nvSpPr>
          <p:cNvPr id="15" name="TextBox 14">
            <a:extLst>
              <a:ext uri="{FF2B5EF4-FFF2-40B4-BE49-F238E27FC236}">
                <a16:creationId xmlns:a16="http://schemas.microsoft.com/office/drawing/2014/main" id="{4A8AABD3-F3E3-38A8-D22D-A77D694C2286}"/>
              </a:ext>
            </a:extLst>
          </p:cNvPr>
          <p:cNvSpPr txBox="1"/>
          <p:nvPr/>
        </p:nvSpPr>
        <p:spPr>
          <a:xfrm>
            <a:off x="838200" y="2242733"/>
            <a:ext cx="7620000" cy="2767809"/>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                                                 Presented by:</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Sr. No.          Roll No.                                      Name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1                       56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Mr.Akash</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Nandkumar</a:t>
            </a:r>
            <a:r>
              <a:rPr lang="en-US" sz="1800" dirty="0">
                <a:effectLst/>
                <a:latin typeface="Times New Roman" panose="02020603050405020304" pitchFamily="18" charset="0"/>
                <a:ea typeface="Calibri" panose="020F0502020204030204" pitchFamily="34" charset="0"/>
                <a:cs typeface="Mangal" panose="02040503050203030202" pitchFamily="18" charset="0"/>
              </a:rPr>
              <a:t> Bhosale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2                       57                         Mr.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Bapu</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Dattaprasad</a:t>
            </a:r>
            <a:r>
              <a:rPr lang="en-US" sz="1800" dirty="0">
                <a:effectLst/>
                <a:latin typeface="Times New Roman" panose="02020603050405020304" pitchFamily="18" charset="0"/>
                <a:ea typeface="Calibri" panose="020F0502020204030204" pitchFamily="34" charset="0"/>
                <a:cs typeface="Mangal" panose="02040503050203030202" pitchFamily="18" charset="0"/>
              </a:rPr>
              <a:t> Valanju</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3                       58                         Miss. Mayuri Mahadev Jadhav</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4                       59                         Mr.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Raviraj</a:t>
            </a:r>
            <a:r>
              <a:rPr lang="en-US" sz="1800" dirty="0">
                <a:effectLst/>
                <a:latin typeface="Times New Roman" panose="02020603050405020304" pitchFamily="18" charset="0"/>
                <a:ea typeface="Calibri" panose="020F0502020204030204" pitchFamily="34" charset="0"/>
                <a:cs typeface="Mangal" panose="02040503050203030202" pitchFamily="18" charset="0"/>
              </a:rPr>
              <a:t> Manoj Pawar</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5                       60                         Miss.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Hrutika</a:t>
            </a:r>
            <a:r>
              <a:rPr lang="en-US" sz="1800" dirty="0">
                <a:effectLst/>
                <a:latin typeface="Times New Roman" panose="02020603050405020304" pitchFamily="18" charset="0"/>
                <a:ea typeface="Calibri" panose="020F0502020204030204" pitchFamily="34" charset="0"/>
                <a:cs typeface="Mangal" panose="02040503050203030202" pitchFamily="18" charset="0"/>
              </a:rPr>
              <a:t> Vijay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Patole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1" name="TextBox 20">
            <a:extLst>
              <a:ext uri="{FF2B5EF4-FFF2-40B4-BE49-F238E27FC236}">
                <a16:creationId xmlns:a16="http://schemas.microsoft.com/office/drawing/2014/main" id="{D42E9C92-C636-D25A-093A-C2944281B104}"/>
              </a:ext>
            </a:extLst>
          </p:cNvPr>
          <p:cNvSpPr txBox="1"/>
          <p:nvPr/>
        </p:nvSpPr>
        <p:spPr>
          <a:xfrm>
            <a:off x="1905000" y="1041368"/>
            <a:ext cx="4916078" cy="1171988"/>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                                       A </a:t>
            </a: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         Domain Specific Mini Project Report On</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600" b="1" dirty="0">
                <a:solidFill>
                  <a:schemeClr val="tx1">
                    <a:lumMod val="95000"/>
                  </a:schemeClr>
                </a:solidFill>
                <a:effectLst/>
                <a:latin typeface="Times New Roman" panose="02020603050405020304" pitchFamily="18" charset="0"/>
                <a:ea typeface="Calibri" panose="020F0502020204030204" pitchFamily="34" charset="0"/>
                <a:cs typeface="Mangal" panose="02040503050203030202" pitchFamily="18" charset="0"/>
              </a:rPr>
              <a:t>Rental Rooms and Food Listing Web Application</a:t>
            </a:r>
            <a:r>
              <a:rPr lang="en-US" sz="1800" dirty="0">
                <a:solidFill>
                  <a:schemeClr val="tx1">
                    <a:lumMod val="95000"/>
                  </a:schemeClr>
                </a:solidFill>
                <a:effectLst/>
                <a:latin typeface="Times New Roman" panose="02020603050405020304" pitchFamily="18" charset="0"/>
                <a:ea typeface="Calibri" panose="020F0502020204030204" pitchFamily="34" charset="0"/>
                <a:cs typeface="Mangal" panose="02040503050203030202" pitchFamily="18" charset="0"/>
              </a:rPr>
              <a:t>”</a:t>
            </a:r>
            <a:endParaRPr lang="en-US" sz="1100" dirty="0">
              <a:solidFill>
                <a:schemeClr val="tx1">
                  <a:lumMod val="95000"/>
                </a:schemeClr>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23" name="TextBox 22">
            <a:extLst>
              <a:ext uri="{FF2B5EF4-FFF2-40B4-BE49-F238E27FC236}">
                <a16:creationId xmlns:a16="http://schemas.microsoft.com/office/drawing/2014/main" id="{7A02F4CD-CC99-97CA-DAFE-F25EB4655B83}"/>
              </a:ext>
            </a:extLst>
          </p:cNvPr>
          <p:cNvSpPr txBox="1"/>
          <p:nvPr/>
        </p:nvSpPr>
        <p:spPr>
          <a:xfrm>
            <a:off x="685801" y="5111599"/>
            <a:ext cx="7848600" cy="1458156"/>
          </a:xfrm>
          <a:prstGeom prst="rect">
            <a:avLst/>
          </a:prstGeom>
          <a:noFill/>
        </p:spPr>
        <p:txBody>
          <a:bodyPr wrap="square">
            <a:spAutoFit/>
          </a:bodyPr>
          <a:lstStyle/>
          <a:p>
            <a:pPr algn="ctr">
              <a:spcAft>
                <a:spcPts val="0"/>
              </a:spcAft>
            </a:pPr>
            <a:r>
              <a:rPr lang="en-US" sz="1400" b="1" dirty="0">
                <a:latin typeface="Times New Roman" panose="02020603050405020304" pitchFamily="18" charset="0"/>
                <a:ea typeface="Calibri" panose="020F0502020204030204" pitchFamily="34" charset="0"/>
                <a:cs typeface="Times New Roman" panose="02020603050405020304" pitchFamily="18" charset="0"/>
              </a:rPr>
              <a:t>Under the guidance of</a:t>
            </a:r>
          </a:p>
          <a:p>
            <a:pPr algn="ctr">
              <a:tabLst>
                <a:tab pos="400050" algn="l"/>
              </a:tabLst>
            </a:pP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Mrs. Ketaki .A. Bhosale.</a:t>
            </a:r>
          </a:p>
          <a:p>
            <a:pPr algn="ctr">
              <a:lnSpc>
                <a:spcPct val="150000"/>
              </a:lnSpc>
              <a:spcAft>
                <a:spcPts val="0"/>
              </a:spcAft>
            </a:pPr>
            <a:r>
              <a:rPr lang="en-US" sz="1400" b="1" dirty="0">
                <a:latin typeface="Times New Roman" panose="02020603050405020304" pitchFamily="18" charset="0"/>
                <a:ea typeface="Calibri" panose="020F0502020204030204" pitchFamily="34" charset="0"/>
                <a:cs typeface="Times New Roman" panose="02020603050405020304" pitchFamily="18" charset="0"/>
              </a:rPr>
              <a:t>DEPARTMENT OF COMPUTER SCIENCE AND ENGINEERING</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0"/>
              </a:spcAft>
            </a:pPr>
            <a:r>
              <a:rPr lang="en-US" sz="1400" b="1" dirty="0">
                <a:solidFill>
                  <a:schemeClr val="tx1">
                    <a:lumMod val="95000"/>
                  </a:schemeClr>
                </a:solidFill>
                <a:latin typeface="Times New Roman" panose="02020603050405020304" pitchFamily="18" charset="0"/>
                <a:ea typeface="Calibri" panose="020F0502020204030204" pitchFamily="34" charset="0"/>
                <a:cs typeface="Times New Roman" panose="02020603050405020304" pitchFamily="18" charset="0"/>
              </a:rPr>
              <a:t> (2021-2022)</a:t>
            </a:r>
            <a:endParaRPr lang="en-IN" sz="1400" dirty="0">
              <a:solidFill>
                <a:schemeClr val="tx1">
                  <a:lumMod val="95000"/>
                </a:schemeClr>
              </a:solidFill>
              <a:effectLst/>
              <a:latin typeface="Times New Roman" panose="02020603050405020304" pitchFamily="18" charset="0"/>
              <a:ea typeface="Times New Roman" panose="02020603050405020304" pitchFamily="18" charset="0"/>
            </a:endParaRPr>
          </a:p>
          <a:p>
            <a:pPr>
              <a:lnSpc>
                <a:spcPct val="150000"/>
              </a:lnSpc>
              <a:spcAft>
                <a:spcPts val="0"/>
              </a:spcAft>
              <a:tabLst>
                <a:tab pos="400050" algn="l"/>
              </a:tabLst>
            </a:pPr>
            <a:r>
              <a:rPr lang="en-US" sz="1400" b="1" dirty="0">
                <a:latin typeface="Times New Roman" panose="02020603050405020304" pitchFamily="18" charset="0"/>
                <a:ea typeface="Calibri" panose="020F0502020204030204" pitchFamily="34" charset="0"/>
                <a:cs typeface="Times New Roman" panose="02020603050405020304" pitchFamily="18" charset="0"/>
              </a:rPr>
              <a:t>Class : TY                                               Division : 	 B                                            Batch : T3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19618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33766809-791E-7C7C-F42E-ECB5F211E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060"/>
            <a:ext cx="9144000" cy="5897880"/>
          </a:xfrm>
          <a:prstGeom prst="rect">
            <a:avLst/>
          </a:prstGeom>
        </p:spPr>
      </p:pic>
    </p:spTree>
    <p:extLst>
      <p:ext uri="{BB962C8B-B14F-4D97-AF65-F5344CB8AC3E}">
        <p14:creationId xmlns:p14="http://schemas.microsoft.com/office/powerpoint/2010/main" val="2738985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066F3F6D-1AF5-CF8B-59B1-8A15DC56B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5996940"/>
          </a:xfrm>
          <a:prstGeom prst="rect">
            <a:avLst/>
          </a:prstGeom>
        </p:spPr>
      </p:pic>
    </p:spTree>
    <p:extLst>
      <p:ext uri="{BB962C8B-B14F-4D97-AF65-F5344CB8AC3E}">
        <p14:creationId xmlns:p14="http://schemas.microsoft.com/office/powerpoint/2010/main" val="210939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7440D360-BD9E-393B-A3E9-B5FD78126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060"/>
            <a:ext cx="9144000" cy="5996940"/>
          </a:xfrm>
          <a:prstGeom prst="rect">
            <a:avLst/>
          </a:prstGeom>
        </p:spPr>
      </p:pic>
    </p:spTree>
    <p:extLst>
      <p:ext uri="{BB962C8B-B14F-4D97-AF65-F5344CB8AC3E}">
        <p14:creationId xmlns:p14="http://schemas.microsoft.com/office/powerpoint/2010/main" val="1848864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02F6F-8A16-A03C-68FE-350097AD2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6019800"/>
          </a:xfrm>
          <a:prstGeom prst="rect">
            <a:avLst/>
          </a:prstGeom>
        </p:spPr>
      </p:pic>
    </p:spTree>
    <p:extLst>
      <p:ext uri="{BB962C8B-B14F-4D97-AF65-F5344CB8AC3E}">
        <p14:creationId xmlns:p14="http://schemas.microsoft.com/office/powerpoint/2010/main" val="2806864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3CFED676-FD41-663A-0268-52769CB50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2920"/>
            <a:ext cx="9144000" cy="5897880"/>
          </a:xfrm>
          <a:prstGeom prst="rect">
            <a:avLst/>
          </a:prstGeom>
        </p:spPr>
      </p:pic>
    </p:spTree>
    <p:extLst>
      <p:ext uri="{BB962C8B-B14F-4D97-AF65-F5344CB8AC3E}">
        <p14:creationId xmlns:p14="http://schemas.microsoft.com/office/powerpoint/2010/main" val="3912537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omputer&#10;&#10;Description automatically generated">
            <a:extLst>
              <a:ext uri="{FF2B5EF4-FFF2-40B4-BE49-F238E27FC236}">
                <a16:creationId xmlns:a16="http://schemas.microsoft.com/office/drawing/2014/main" id="{8BF4FCBE-B8C8-3203-6233-145A0FD60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128713"/>
            <a:ext cx="8178799" cy="4600573"/>
          </a:xfrm>
          <a:prstGeom prst="rect">
            <a:avLst/>
          </a:prstGeom>
        </p:spPr>
      </p:pic>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01654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Graphical user interface, application, Teams&#10;&#10;Description automatically generated">
            <a:extLst>
              <a:ext uri="{FF2B5EF4-FFF2-40B4-BE49-F238E27FC236}">
                <a16:creationId xmlns:a16="http://schemas.microsoft.com/office/drawing/2014/main" id="{6592990D-9190-E2F6-4692-51DF910B2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128713"/>
            <a:ext cx="8178799" cy="4600573"/>
          </a:xfrm>
          <a:prstGeom prst="rect">
            <a:avLst/>
          </a:prstGeom>
        </p:spPr>
      </p:pic>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25570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omputer&#10;&#10;Description automatically generated">
            <a:extLst>
              <a:ext uri="{FF2B5EF4-FFF2-40B4-BE49-F238E27FC236}">
                <a16:creationId xmlns:a16="http://schemas.microsoft.com/office/drawing/2014/main" id="{56A7A489-F38E-F43A-964D-0D41D7819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128713"/>
            <a:ext cx="8178799" cy="4600573"/>
          </a:xfrm>
          <a:prstGeom prst="rect">
            <a:avLst/>
          </a:prstGeom>
        </p:spPr>
      </p:pic>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5644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omputer&#10;&#10;Description automatically generated">
            <a:extLst>
              <a:ext uri="{FF2B5EF4-FFF2-40B4-BE49-F238E27FC236}">
                <a16:creationId xmlns:a16="http://schemas.microsoft.com/office/drawing/2014/main" id="{AA1E6B97-CC46-72D6-9BB7-CDA79737C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384300"/>
            <a:ext cx="8178799" cy="4089399"/>
          </a:xfrm>
          <a:prstGeom prst="rect">
            <a:avLst/>
          </a:prstGeom>
        </p:spPr>
      </p:pic>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3970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itle 2"/>
          <p:cNvSpPr>
            <a:spLocks noGrp="1"/>
          </p:cNvSpPr>
          <p:nvPr>
            <p:ph type="title"/>
          </p:nvPr>
        </p:nvSpPr>
        <p:spPr>
          <a:xfrm>
            <a:off x="827484" y="452718"/>
            <a:ext cx="6710641" cy="1400530"/>
          </a:xfrm>
          <a:scene3d>
            <a:camera prst="orthographicFront">
              <a:rot lat="0" lon="0" rev="0"/>
            </a:camera>
            <a:lightRig rig="glow" dir="t">
              <a:rot lat="0" lon="0" rev="4800000"/>
            </a:lightRig>
          </a:scene3d>
        </p:spPr>
        <p:txBody>
          <a:bodyPr anchor="ctr">
            <a:normAutofit/>
          </a:bodyPr>
          <a:lstStyle/>
          <a:p>
            <a:r>
              <a:rPr lang="en-US">
                <a:solidFill>
                  <a:srgbClr val="FFFFFF"/>
                </a:solidFill>
              </a:rPr>
              <a:t>CONCLUSION</a:t>
            </a:r>
          </a:p>
        </p:txBody>
      </p:sp>
      <p:sp>
        <p:nvSpPr>
          <p:cNvPr id="2" name="Content Placeholder 1"/>
          <p:cNvSpPr>
            <a:spLocks noGrp="1"/>
          </p:cNvSpPr>
          <p:nvPr>
            <p:ph idx="1"/>
          </p:nvPr>
        </p:nvSpPr>
        <p:spPr>
          <a:xfrm>
            <a:off x="827484" y="2763520"/>
            <a:ext cx="6709905" cy="3484879"/>
          </a:xfrm>
          <a:scene3d>
            <a:camera prst="orthographicFront">
              <a:rot lat="0" lon="0" rev="0"/>
            </a:camera>
            <a:lightRig rig="glow" dir="t">
              <a:rot lat="0" lon="0" rev="4800000"/>
            </a:lightRig>
          </a:scene3d>
        </p:spPr>
        <p:txBody>
          <a:bodyPr>
            <a:normAutofit/>
          </a:bodyPr>
          <a:lstStyle/>
          <a:p>
            <a:pPr marR="0">
              <a:lnSpc>
                <a:spcPct val="90000"/>
              </a:lnSpc>
              <a:spcBef>
                <a:spcPts val="0"/>
              </a:spcBef>
              <a:spcAft>
                <a:spcPts val="800"/>
              </a:spcAft>
              <a:buFont typeface="Arial" panose="020B0604020202020204" pitchFamily="34" charset="0"/>
              <a:buChar char="•"/>
              <a:tabLst>
                <a:tab pos="3512820" algn="l"/>
              </a:tabLst>
            </a:pPr>
            <a:r>
              <a:rPr lang="en-US" sz="1900">
                <a:effectLst/>
                <a:latin typeface="Calibri" panose="020F0502020204030204" pitchFamily="34" charset="0"/>
                <a:ea typeface="Calibri" panose="020F0502020204030204" pitchFamily="34" charset="0"/>
                <a:cs typeface="Times New Roman" panose="02020603050405020304" pitchFamily="18" charset="0"/>
              </a:rPr>
              <a:t> </a:t>
            </a:r>
            <a:r>
              <a:rPr lang="en-US" sz="1900">
                <a:effectLst/>
                <a:ea typeface="Calibri" panose="020F0502020204030204" pitchFamily="34" charset="0"/>
                <a:cs typeface="Times New Roman" panose="02020603050405020304" pitchFamily="18" charset="0"/>
              </a:rPr>
              <a:t>In this project, program provides an interactive web application to list rooms and mess around the locality, it is the more efficient way to find suitable place. To establish the communication between students and room owners. Provide platform to owners to list their rooms and rental food information.</a:t>
            </a:r>
          </a:p>
          <a:p>
            <a:pPr marR="0">
              <a:lnSpc>
                <a:spcPct val="90000"/>
              </a:lnSpc>
              <a:spcBef>
                <a:spcPts val="0"/>
              </a:spcBef>
              <a:spcAft>
                <a:spcPts val="0"/>
              </a:spcAft>
              <a:buFont typeface="Arial" panose="020B0604020202020204" pitchFamily="34" charset="0"/>
              <a:buChar char="•"/>
            </a:pPr>
            <a:r>
              <a:rPr lang="en-US" sz="1900">
                <a:effectLst/>
                <a:ea typeface="Calibri" panose="020F0502020204030204" pitchFamily="34" charset="0"/>
              </a:rPr>
              <a:t>This Application would not only help people but also spread  awareness amongst all. In Future a new function or procedure can be easily added in the system through adding new modules.</a:t>
            </a:r>
          </a:p>
          <a:p>
            <a:pPr marL="457200" marR="0">
              <a:lnSpc>
                <a:spcPct val="90000"/>
              </a:lnSpc>
              <a:spcBef>
                <a:spcPts val="0"/>
              </a:spcBef>
              <a:spcAft>
                <a:spcPts val="800"/>
              </a:spcAft>
              <a:tabLst>
                <a:tab pos="3512820" algn="l"/>
              </a:tabLst>
            </a:pPr>
            <a:r>
              <a:rPr lang="en-US" sz="1900">
                <a:effectLst/>
                <a:latin typeface="Calibri" panose="020F0502020204030204" pitchFamily="34" charset="0"/>
                <a:ea typeface="Calibri" panose="020F0502020204030204" pitchFamily="34" charset="0"/>
                <a:cs typeface="Times New Roman" panose="02020603050405020304" pitchFamily="18" charset="0"/>
              </a:rPr>
              <a:t> </a:t>
            </a:r>
            <a:endParaRPr lang="en-US" sz="1900"/>
          </a:p>
        </p:txBody>
      </p:sp>
    </p:spTree>
    <p:extLst>
      <p:ext uri="{BB962C8B-B14F-4D97-AF65-F5344CB8AC3E}">
        <p14:creationId xmlns:p14="http://schemas.microsoft.com/office/powerpoint/2010/main" val="229198347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82687-31E3-ABE0-8F73-812305217B32}"/>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9B54A638-5236-780D-2FC2-01056122CE33}"/>
              </a:ext>
            </a:extLst>
          </p:cNvPr>
          <p:cNvSpPr>
            <a:spLocks noGrp="1"/>
          </p:cNvSpPr>
          <p:nvPr>
            <p:ph idx="1"/>
          </p:nvPr>
        </p:nvSpPr>
        <p:spPr/>
        <p:txBody>
          <a:bodyPr>
            <a:normAutofit/>
          </a:bodyPr>
          <a:lstStyle/>
          <a:p>
            <a:pPr marL="0" indent="0">
              <a:buNone/>
            </a:pPr>
            <a:r>
              <a:rPr lang="en-US" dirty="0">
                <a:latin typeface="Calibri" panose="020F0502020204030204" pitchFamily="34" charset="0"/>
                <a:cs typeface="Calibri" panose="020F0502020204030204" pitchFamily="34" charset="0"/>
              </a:rPr>
              <a:t>                          We faced the problem of finding a perfect and suitable rental room as well as good and healthy food when we first enrolled in this college, and there was no such facility or list available to find it on the internet or from a nearby college </a:t>
            </a:r>
            <a:r>
              <a:rPr lang="en-US">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still, our college students are facing the same problem that we faced at that time. To eliminate that, we have developed this project.</a:t>
            </a:r>
          </a:p>
          <a:p>
            <a:pPr marL="0" indent="0">
              <a:buNone/>
            </a:pPr>
            <a:r>
              <a:rPr lang="en-US" dirty="0">
                <a:latin typeface="Calibri" panose="020F0502020204030204" pitchFamily="34" charset="0"/>
                <a:cs typeface="Calibri" panose="020F0502020204030204" pitchFamily="34" charset="0"/>
              </a:rPr>
              <a:t>This project is designed of the rental of rooms and food, which helps the student find a suitable room and healthy food. It saves them from the manual work, from which it is very difficult to find the location of the room and the mess bills of the students.</a:t>
            </a:r>
          </a:p>
        </p:txBody>
      </p:sp>
    </p:spTree>
    <p:extLst>
      <p:ext uri="{BB962C8B-B14F-4D97-AF65-F5344CB8AC3E}">
        <p14:creationId xmlns:p14="http://schemas.microsoft.com/office/powerpoint/2010/main" val="1963507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itle 2"/>
          <p:cNvSpPr>
            <a:spLocks noGrp="1"/>
          </p:cNvSpPr>
          <p:nvPr>
            <p:ph type="title"/>
          </p:nvPr>
        </p:nvSpPr>
        <p:spPr>
          <a:xfrm>
            <a:off x="827484" y="452718"/>
            <a:ext cx="6710641" cy="1400530"/>
          </a:xfrm>
          <a:scene3d>
            <a:camera prst="orthographicFront">
              <a:rot lat="0" lon="0" rev="0"/>
            </a:camera>
            <a:lightRig rig="glow" dir="t">
              <a:rot lat="0" lon="0" rev="4800000"/>
            </a:lightRig>
          </a:scene3d>
        </p:spPr>
        <p:txBody>
          <a:bodyPr anchor="ctr">
            <a:normAutofit/>
          </a:bodyPr>
          <a:lstStyle/>
          <a:p>
            <a:r>
              <a:rPr lang="en-US">
                <a:solidFill>
                  <a:srgbClr val="FFFFFF"/>
                </a:solidFill>
              </a:rPr>
              <a:t>REFERENCE</a:t>
            </a:r>
          </a:p>
        </p:txBody>
      </p:sp>
      <p:sp>
        <p:nvSpPr>
          <p:cNvPr id="2" name="Content Placeholder 1"/>
          <p:cNvSpPr>
            <a:spLocks noGrp="1"/>
          </p:cNvSpPr>
          <p:nvPr>
            <p:ph idx="1"/>
          </p:nvPr>
        </p:nvSpPr>
        <p:spPr>
          <a:xfrm>
            <a:off x="827484" y="2763520"/>
            <a:ext cx="6709905" cy="3484879"/>
          </a:xfrm>
          <a:scene3d>
            <a:camera prst="orthographicFront">
              <a:rot lat="0" lon="0" rev="0"/>
            </a:camera>
            <a:lightRig rig="glow" dir="t">
              <a:rot lat="0" lon="0" rev="4800000"/>
            </a:lightRig>
          </a:scene3d>
        </p:spPr>
        <p:txBody>
          <a:bodyPr>
            <a:normAutofit/>
          </a:bodyPr>
          <a:lstStyle/>
          <a:p>
            <a:r>
              <a:rPr lang="en-US" dirty="0"/>
              <a:t>Web Design With HTML , CSS, jQuery set</a:t>
            </a:r>
          </a:p>
          <a:p>
            <a:r>
              <a:rPr lang="en-US" dirty="0"/>
              <a:t>JavaScript : The Definitive Guide </a:t>
            </a:r>
          </a:p>
          <a:p>
            <a:r>
              <a:rPr lang="en-US" u="none" strike="noStrike" dirty="0">
                <a:effectLst/>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SQL: Learn SQL (using MySQL) in One Day and Learn It Well</a:t>
            </a:r>
            <a:r>
              <a:rPr lang="en-US" dirty="0">
                <a:effectLst/>
                <a:latin typeface="Calibri" panose="020F0502020204030204" pitchFamily="34" charset="0"/>
                <a:ea typeface="Times New Roman" panose="02020603050405020304" pitchFamily="18"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4521303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2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0"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2"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33"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4" name="Rectangle 1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36" name="Freeform: Shape 2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24128" y="623571"/>
            <a:ext cx="7695743" cy="3523885"/>
          </a:xfrm>
          <a:prstGeom prst="rect">
            <a:avLst/>
          </a:prstGeom>
          <a:scene3d>
            <a:camera prst="orthographicFront">
              <a:rot lat="0" lon="0" rev="0"/>
            </a:camera>
            <a:lightRig rig="glow" dir="t">
              <a:rot lat="0" lon="0" rev="4800000"/>
            </a:lightRig>
          </a:scene3d>
        </p:spPr>
        <p:txBody>
          <a:bodyPr vert="horz" lIns="91440" tIns="45720" rIns="91440" bIns="45720" rtlCol="0" anchor="b">
            <a:normAutofit/>
          </a:bodyPr>
          <a:lstStyle/>
          <a:p>
            <a:pPr algn="ctr">
              <a:spcBef>
                <a:spcPct val="0"/>
              </a:spcBef>
              <a:spcAft>
                <a:spcPts val="600"/>
              </a:spcAft>
            </a:pPr>
            <a:r>
              <a:rPr lang="en-US" sz="7000" b="0" i="0" kern="1200">
                <a:solidFill>
                  <a:schemeClr val="tx2"/>
                </a:solidFill>
                <a:latin typeface="+mj-lt"/>
                <a:ea typeface="+mj-ea"/>
                <a:cs typeface="+mj-cs"/>
              </a:rPr>
              <a:t>Thank  you</a:t>
            </a:r>
          </a:p>
        </p:txBody>
      </p:sp>
    </p:spTree>
    <p:extLst>
      <p:ext uri="{BB962C8B-B14F-4D97-AF65-F5344CB8AC3E}">
        <p14:creationId xmlns:p14="http://schemas.microsoft.com/office/powerpoint/2010/main" val="229722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itle 2"/>
          <p:cNvSpPr>
            <a:spLocks noGrp="1"/>
          </p:cNvSpPr>
          <p:nvPr>
            <p:ph type="title"/>
          </p:nvPr>
        </p:nvSpPr>
        <p:spPr>
          <a:xfrm>
            <a:off x="827484" y="452718"/>
            <a:ext cx="6710641" cy="1400530"/>
          </a:xfrm>
          <a:scene3d>
            <a:camera prst="orthographicFront">
              <a:rot lat="0" lon="0" rev="0"/>
            </a:camera>
            <a:lightRig rig="glow" dir="t">
              <a:rot lat="0" lon="0" rev="4800000"/>
            </a:lightRig>
          </a:scene3d>
        </p:spPr>
        <p:txBody>
          <a:bodyPr anchor="ctr">
            <a:normAutofit/>
          </a:bodyPr>
          <a:lstStyle/>
          <a:p>
            <a:r>
              <a:rPr lang="en-US">
                <a:solidFill>
                  <a:srgbClr val="FFFFFF"/>
                </a:solidFill>
              </a:rPr>
              <a:t>PROBLEM  STATEMENT</a:t>
            </a:r>
          </a:p>
        </p:txBody>
      </p:sp>
      <p:sp>
        <p:nvSpPr>
          <p:cNvPr id="2" name="Content Placeholder 1"/>
          <p:cNvSpPr>
            <a:spLocks noGrp="1"/>
          </p:cNvSpPr>
          <p:nvPr>
            <p:ph idx="1"/>
          </p:nvPr>
        </p:nvSpPr>
        <p:spPr>
          <a:xfrm>
            <a:off x="827484" y="2763520"/>
            <a:ext cx="6709905" cy="3484879"/>
          </a:xfrm>
          <a:scene3d>
            <a:camera prst="orthographicFront">
              <a:rot lat="0" lon="0" rev="0"/>
            </a:camera>
            <a:lightRig rig="glow" dir="t">
              <a:rot lat="0" lon="0" rev="4800000"/>
            </a:lightRig>
          </a:scene3d>
        </p:spPr>
        <p:txBody>
          <a:bodyPr>
            <a:normAutofit/>
          </a:bodyPr>
          <a:lstStyle/>
          <a:p>
            <a:pPr marL="525780" marR="0" indent="-342900">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To develop a web application on rental room and rental food places around area and spread awareness amongst all. </a:t>
            </a:r>
          </a:p>
          <a:p>
            <a:pPr marL="525780" marR="0" indent="-342900">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Providing owners better platform to showcase their property.to reduce the hustle of peoples.</a:t>
            </a:r>
          </a:p>
          <a:p>
            <a:pPr marL="182880" marR="0" indent="0">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a:p>
            <a:endParaRPr lang="en-US" dirty="0"/>
          </a:p>
        </p:txBody>
      </p:sp>
    </p:spTree>
    <p:extLst>
      <p:ext uri="{BB962C8B-B14F-4D97-AF65-F5344CB8AC3E}">
        <p14:creationId xmlns:p14="http://schemas.microsoft.com/office/powerpoint/2010/main" val="195037577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itle 2"/>
          <p:cNvSpPr>
            <a:spLocks noGrp="1"/>
          </p:cNvSpPr>
          <p:nvPr>
            <p:ph type="title"/>
          </p:nvPr>
        </p:nvSpPr>
        <p:spPr>
          <a:xfrm>
            <a:off x="827484" y="452718"/>
            <a:ext cx="6710641" cy="1400530"/>
          </a:xfrm>
        </p:spPr>
        <p:txBody>
          <a:bodyPr anchor="ctr">
            <a:normAutofit/>
          </a:bodyPr>
          <a:lstStyle/>
          <a:p>
            <a:r>
              <a:rPr lang="en-US">
                <a:solidFill>
                  <a:srgbClr val="FFFFFF"/>
                </a:solidFill>
              </a:rPr>
              <a:t>OBJECTIVES</a:t>
            </a:r>
          </a:p>
        </p:txBody>
      </p:sp>
      <p:sp>
        <p:nvSpPr>
          <p:cNvPr id="2" name="Content Placeholder 1"/>
          <p:cNvSpPr>
            <a:spLocks noGrp="1"/>
          </p:cNvSpPr>
          <p:nvPr>
            <p:ph idx="1"/>
          </p:nvPr>
        </p:nvSpPr>
        <p:spPr>
          <a:xfrm>
            <a:off x="827484" y="2763520"/>
            <a:ext cx="6709905" cy="3484879"/>
          </a:xfrm>
          <a:scene3d>
            <a:camera prst="orthographicFront">
              <a:rot lat="0" lon="0" rev="0"/>
            </a:camera>
            <a:lightRig rig="glow" dir="t">
              <a:rot lat="0" lon="0" rev="4800000"/>
            </a:lightRig>
          </a:scene3d>
        </p:spPr>
        <p:txBody>
          <a:bodyPr>
            <a:normAutofit/>
          </a:bodyPr>
          <a:lstStyle/>
          <a:p>
            <a:r>
              <a:rPr lang="en-US">
                <a:effectLst/>
                <a:latin typeface="Calibri" panose="020F0502020204030204" pitchFamily="34" charset="0"/>
                <a:ea typeface="Calibri" panose="020F0502020204030204" pitchFamily="34" charset="0"/>
                <a:cs typeface="Times New Roman" panose="02020603050405020304" pitchFamily="18" charset="0"/>
              </a:rPr>
              <a:t>To reduce the efforts of students for searching of rental rooms and rental food in the locality.</a:t>
            </a:r>
          </a:p>
          <a:p>
            <a:r>
              <a:rPr lang="en-US">
                <a:effectLst/>
                <a:latin typeface="Calibri" panose="020F0502020204030204" pitchFamily="34" charset="0"/>
                <a:ea typeface="Calibri" panose="020F0502020204030204" pitchFamily="34" charset="0"/>
                <a:cs typeface="Times New Roman" panose="02020603050405020304" pitchFamily="18" charset="0"/>
              </a:rPr>
              <a:t>To establish the communication between students and room owners.</a:t>
            </a:r>
          </a:p>
          <a:p>
            <a:r>
              <a:rPr lang="en-US">
                <a:effectLst/>
                <a:latin typeface="Calibri" panose="020F0502020204030204" pitchFamily="34" charset="0"/>
                <a:ea typeface="Calibri" panose="020F0502020204030204" pitchFamily="34" charset="0"/>
                <a:cs typeface="Times New Roman" panose="02020603050405020304" pitchFamily="18" charset="0"/>
              </a:rPr>
              <a:t>Provide platform to owners to list their rooms and mess information.</a:t>
            </a:r>
          </a:p>
          <a:p>
            <a:endParaRPr lang="en-US" dirty="0"/>
          </a:p>
        </p:txBody>
      </p:sp>
    </p:spTree>
    <p:extLst>
      <p:ext uri="{BB962C8B-B14F-4D97-AF65-F5344CB8AC3E}">
        <p14:creationId xmlns:p14="http://schemas.microsoft.com/office/powerpoint/2010/main" val="423869882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itle 2"/>
          <p:cNvSpPr>
            <a:spLocks noGrp="1"/>
          </p:cNvSpPr>
          <p:nvPr>
            <p:ph type="title"/>
          </p:nvPr>
        </p:nvSpPr>
        <p:spPr>
          <a:xfrm>
            <a:off x="827484" y="452718"/>
            <a:ext cx="6710641" cy="1400530"/>
          </a:xfrm>
          <a:scene3d>
            <a:camera prst="orthographicFront">
              <a:rot lat="0" lon="0" rev="0"/>
            </a:camera>
            <a:lightRig rig="glow" dir="t">
              <a:rot lat="0" lon="0" rev="4800000"/>
            </a:lightRig>
          </a:scene3d>
        </p:spPr>
        <p:txBody>
          <a:bodyPr anchor="ctr">
            <a:normAutofit/>
          </a:bodyPr>
          <a:lstStyle/>
          <a:p>
            <a:r>
              <a:rPr lang="en-US">
                <a:solidFill>
                  <a:srgbClr val="FFFFFF"/>
                </a:solidFill>
              </a:rPr>
              <a:t>MODULS</a:t>
            </a:r>
          </a:p>
        </p:txBody>
      </p:sp>
      <p:sp>
        <p:nvSpPr>
          <p:cNvPr id="2" name="Content Placeholder 1"/>
          <p:cNvSpPr>
            <a:spLocks noGrp="1"/>
          </p:cNvSpPr>
          <p:nvPr>
            <p:ph idx="1"/>
          </p:nvPr>
        </p:nvSpPr>
        <p:spPr>
          <a:xfrm>
            <a:off x="827484" y="2763520"/>
            <a:ext cx="6709905" cy="3484879"/>
          </a:xfrm>
        </p:spPr>
        <p:txBody>
          <a:bodyPr>
            <a:normAutofit lnSpcReduction="10000"/>
          </a:bodyPr>
          <a:lstStyle/>
          <a:p>
            <a:pPr>
              <a:buFont typeface="Courier New" panose="02070309020205020404" pitchFamily="49" charset="0"/>
              <a:buChar char="o"/>
            </a:pPr>
            <a:r>
              <a:rPr lang="en-US" sz="1900" dirty="0">
                <a:effectLst/>
                <a:ea typeface="Calibri" panose="020F0502020204030204" pitchFamily="34" charset="0"/>
                <a:cs typeface="Times New Roman" panose="02020603050405020304" pitchFamily="18" charset="0"/>
              </a:rPr>
              <a:t>Sign Up/ Log In: User can sign up on site to create an account and use username to post the queries.</a:t>
            </a:r>
          </a:p>
          <a:p>
            <a:pPr>
              <a:buFont typeface="Courier New" panose="02070309020205020404" pitchFamily="49" charset="0"/>
              <a:buChar char="o"/>
            </a:pPr>
            <a:r>
              <a:rPr lang="en-US" sz="1900" dirty="0">
                <a:effectLst/>
                <a:ea typeface="Calibri" panose="020F0502020204030204" pitchFamily="34" charset="0"/>
                <a:cs typeface="Times New Roman" panose="02020603050405020304" pitchFamily="18" charset="0"/>
              </a:rPr>
              <a:t>Home page: User will see the content of the page and different modules.  </a:t>
            </a:r>
          </a:p>
          <a:p>
            <a:pPr marR="0" lvl="0">
              <a:spcBef>
                <a:spcPts val="0"/>
              </a:spcBef>
              <a:spcAft>
                <a:spcPts val="800"/>
              </a:spcAft>
              <a:buFont typeface="Courier New" panose="02070309020205020404" pitchFamily="49" charset="0"/>
              <a:buChar char="o"/>
              <a:tabLst>
                <a:tab pos="3512820" algn="l"/>
              </a:tabLst>
            </a:pPr>
            <a:r>
              <a:rPr lang="en-US" sz="1900" dirty="0">
                <a:effectLst/>
                <a:ea typeface="Calibri" panose="020F0502020204030204" pitchFamily="34" charset="0"/>
                <a:cs typeface="Times New Roman" panose="02020603050405020304" pitchFamily="18" charset="0"/>
              </a:rPr>
              <a:t>Listing page (User): User will see the information or list about,</a:t>
            </a:r>
          </a:p>
          <a:p>
            <a:pPr marL="0" marR="0" indent="0">
              <a:spcBef>
                <a:spcPts val="0"/>
              </a:spcBef>
              <a:spcAft>
                <a:spcPts val="800"/>
              </a:spcAft>
              <a:buNone/>
              <a:tabLst>
                <a:tab pos="3512820" algn="l"/>
              </a:tabLst>
            </a:pPr>
            <a:r>
              <a:rPr lang="en-US" sz="1900" dirty="0">
                <a:effectLst/>
                <a:ea typeface="Calibri" panose="020F0502020204030204" pitchFamily="34" charset="0"/>
                <a:cs typeface="Times New Roman" panose="02020603050405020304" pitchFamily="18" charset="0"/>
              </a:rPr>
              <a:t>      Properties listed on site. </a:t>
            </a:r>
          </a:p>
          <a:p>
            <a:pPr marR="0">
              <a:spcBef>
                <a:spcPts val="0"/>
              </a:spcBef>
              <a:spcAft>
                <a:spcPts val="800"/>
              </a:spcAft>
              <a:buFont typeface="Wingdings" panose="05000000000000000000" pitchFamily="2" charset="2"/>
              <a:buChar char="§"/>
              <a:tabLst>
                <a:tab pos="3512820" algn="l"/>
              </a:tabLst>
            </a:pPr>
            <a:r>
              <a:rPr lang="en-US" sz="1900" dirty="0">
                <a:effectLst/>
                <a:ea typeface="Calibri" panose="020F0502020204030204" pitchFamily="34" charset="0"/>
                <a:cs typeface="Times New Roman" panose="02020603050405020304" pitchFamily="18" charset="0"/>
              </a:rPr>
              <a:t> List of rental rooms for male.</a:t>
            </a:r>
          </a:p>
          <a:p>
            <a:pPr marR="0">
              <a:spcBef>
                <a:spcPts val="0"/>
              </a:spcBef>
              <a:spcAft>
                <a:spcPts val="800"/>
              </a:spcAft>
              <a:buFont typeface="Wingdings" panose="05000000000000000000" pitchFamily="2" charset="2"/>
              <a:buChar char="§"/>
              <a:tabLst>
                <a:tab pos="3512820" algn="l"/>
              </a:tabLst>
            </a:pPr>
            <a:r>
              <a:rPr lang="en-US" sz="1900" dirty="0">
                <a:effectLst/>
                <a:ea typeface="Calibri" panose="020F0502020204030204" pitchFamily="34" charset="0"/>
                <a:cs typeface="Times New Roman" panose="02020603050405020304" pitchFamily="18" charset="0"/>
              </a:rPr>
              <a:t> List of rental room for Female.</a:t>
            </a:r>
          </a:p>
          <a:p>
            <a:pPr marR="0" lvl="0">
              <a:spcBef>
                <a:spcPts val="0"/>
              </a:spcBef>
              <a:spcAft>
                <a:spcPts val="0"/>
              </a:spcAft>
              <a:buFont typeface="Wingdings" panose="05000000000000000000" pitchFamily="2" charset="2"/>
              <a:buChar char="§"/>
              <a:tabLst>
                <a:tab pos="3512820" algn="l"/>
              </a:tabLst>
            </a:pPr>
            <a:r>
              <a:rPr lang="en-US" sz="1900" dirty="0">
                <a:ea typeface="Calibri" panose="020F0502020204030204" pitchFamily="34" charset="0"/>
                <a:cs typeface="Times New Roman" panose="02020603050405020304" pitchFamily="18" charset="0"/>
              </a:rPr>
              <a:t> </a:t>
            </a:r>
            <a:r>
              <a:rPr lang="en-US" sz="1900" dirty="0">
                <a:effectLst/>
                <a:ea typeface="Calibri" panose="020F0502020204030204" pitchFamily="34" charset="0"/>
                <a:cs typeface="Times New Roman" panose="02020603050405020304" pitchFamily="18" charset="0"/>
              </a:rPr>
              <a:t>List of rental food</a:t>
            </a:r>
            <a:r>
              <a:rPr lang="en-US" sz="19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sz="1900" dirty="0"/>
          </a:p>
        </p:txBody>
      </p:sp>
    </p:spTree>
    <p:extLst>
      <p:ext uri="{BB962C8B-B14F-4D97-AF65-F5344CB8AC3E}">
        <p14:creationId xmlns:p14="http://schemas.microsoft.com/office/powerpoint/2010/main" val="277909620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itle 2"/>
          <p:cNvSpPr>
            <a:spLocks noGrp="1"/>
          </p:cNvSpPr>
          <p:nvPr>
            <p:ph type="title"/>
          </p:nvPr>
        </p:nvSpPr>
        <p:spPr>
          <a:xfrm>
            <a:off x="827484" y="452718"/>
            <a:ext cx="6710641" cy="1400530"/>
          </a:xfrm>
          <a:scene3d>
            <a:camera prst="orthographicFront">
              <a:rot lat="0" lon="0" rev="0"/>
            </a:camera>
            <a:lightRig rig="glow" dir="t">
              <a:rot lat="0" lon="0" rev="4800000"/>
            </a:lightRig>
          </a:scene3d>
        </p:spPr>
        <p:txBody>
          <a:bodyPr anchor="ctr">
            <a:normAutofit/>
          </a:bodyPr>
          <a:lstStyle/>
          <a:p>
            <a:r>
              <a:rPr lang="en-US">
                <a:solidFill>
                  <a:srgbClr val="FFFFFF"/>
                </a:solidFill>
              </a:rPr>
              <a:t>SYSYTEM  REQURMENTS</a:t>
            </a:r>
          </a:p>
        </p:txBody>
      </p:sp>
      <p:sp>
        <p:nvSpPr>
          <p:cNvPr id="2" name="Content Placeholder 1"/>
          <p:cNvSpPr>
            <a:spLocks noGrp="1"/>
          </p:cNvSpPr>
          <p:nvPr>
            <p:ph idx="1"/>
          </p:nvPr>
        </p:nvSpPr>
        <p:spPr>
          <a:xfrm>
            <a:off x="990600" y="2500096"/>
            <a:ext cx="6709905" cy="4267200"/>
          </a:xfrm>
          <a:scene3d>
            <a:camera prst="orthographicFront">
              <a:rot lat="0" lon="0" rev="0"/>
            </a:camera>
            <a:lightRig rig="glow" dir="t">
              <a:rot lat="0" lon="0" rev="4800000"/>
            </a:lightRig>
          </a:scene3d>
        </p:spPr>
        <p:txBody>
          <a:bodyPr>
            <a:normAutofit lnSpcReduction="10000"/>
          </a:bodyPr>
          <a:lstStyle/>
          <a:p>
            <a:pPr marL="457200" marR="0" lvl="1" indent="0">
              <a:spcBef>
                <a:spcPts val="0"/>
              </a:spcBef>
              <a:spcAft>
                <a:spcPts val="875"/>
              </a:spcAft>
              <a:buNone/>
            </a:pPr>
            <a:r>
              <a:rPr lang="en-US">
                <a:effectLst/>
                <a:latin typeface="Times New Roman" panose="02020603050405020304" pitchFamily="18" charset="0"/>
                <a:ea typeface="Calibri" panose="020F0502020204030204" pitchFamily="34" charset="0"/>
                <a:cs typeface="Times New Roman" panose="02020603050405020304" pitchFamily="18" charset="0"/>
              </a:rPr>
              <a:t>Hardware </a:t>
            </a:r>
            <a:r>
              <a:rPr lang="en-US" dirty="0">
                <a:effectLst/>
                <a:latin typeface="Times New Roman" panose="02020603050405020304" pitchFamily="18" charset="0"/>
                <a:ea typeface="Calibri" panose="020F0502020204030204" pitchFamily="34" charset="0"/>
                <a:cs typeface="Times New Roman" panose="02020603050405020304" pitchFamily="18" charset="0"/>
              </a:rPr>
              <a:t>Requirements:  </a:t>
            </a:r>
          </a:p>
          <a:p>
            <a:pPr marL="457200" marR="0" lvl="1" indent="0">
              <a:spcBef>
                <a:spcPts val="0"/>
              </a:spcBef>
              <a:spcAft>
                <a:spcPts val="875"/>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        1. Operating system: - Linux/Window</a:t>
            </a:r>
          </a:p>
          <a:p>
            <a:pPr marL="457200" marR="0" lvl="1" indent="0">
              <a:spcBef>
                <a:spcPts val="0"/>
              </a:spcBef>
              <a:spcAft>
                <a:spcPts val="875"/>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        2. Processor: - Intel i3 and Above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spcBef>
                <a:spcPts val="0"/>
              </a:spcBef>
              <a:spcAft>
                <a:spcPts val="875"/>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        3. RAM: - 8GB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spcBef>
                <a:spcPts val="0"/>
              </a:spcBef>
              <a:spcAft>
                <a:spcPts val="875"/>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        4. Web Browser</a:t>
            </a:r>
          </a:p>
          <a:p>
            <a:pPr marL="457200" marR="0" lvl="1" indent="0">
              <a:spcBef>
                <a:spcPts val="0"/>
              </a:spcBef>
              <a:spcAft>
                <a:spcPts val="875"/>
              </a:spcAft>
              <a:buNone/>
            </a:pPr>
            <a:r>
              <a:rPr lang="en-US" dirty="0">
                <a:latin typeface="Calibri" panose="020F0502020204030204" pitchFamily="34" charset="0"/>
                <a:ea typeface="Calibri" panose="020F0502020204030204" pitchFamily="34" charset="0"/>
                <a:cs typeface="Times New Roman" panose="02020603050405020304" pitchFamily="18" charset="0"/>
              </a:rPr>
              <a:t>Software Requirements:</a:t>
            </a:r>
          </a:p>
          <a:p>
            <a:pPr marL="457200" marR="0" lvl="1" indent="0">
              <a:spcBef>
                <a:spcPts val="0"/>
              </a:spcBef>
              <a:spcAft>
                <a:spcPts val="875"/>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Technologies Used: WordPress</a:t>
            </a:r>
          </a:p>
          <a:p>
            <a:pPr marL="457200" marR="0" lvl="1" indent="0">
              <a:spcBef>
                <a:spcPts val="0"/>
              </a:spcBef>
              <a:spcAft>
                <a:spcPts val="875"/>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                        ii. Programming Language: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                                               1.  HTML</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                                               2.  CSS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                                               3.  JavaScript</a:t>
            </a:r>
          </a:p>
          <a:p>
            <a:pPr marL="0" marR="0" lvl="0" indent="0">
              <a:spcBef>
                <a:spcPts val="0"/>
              </a:spcBef>
              <a:spcAft>
                <a:spcPts val="0"/>
              </a:spcAft>
              <a:buNone/>
            </a:pPr>
            <a:r>
              <a:rPr lang="en-US" dirty="0">
                <a:latin typeface="Times New Roman" panose="02020603050405020304" pitchFamily="18" charset="0"/>
                <a:ea typeface="Calibri" panose="020F0502020204030204" pitchFamily="34" charset="0"/>
                <a:cs typeface="Times New Roman" panose="02020603050405020304" pitchFamily="18" charset="0"/>
              </a:rPr>
              <a:t>                                               4.  PHP</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tabLst>
                <a:tab pos="351282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799510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 name="Picture 3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52" name="Picture 3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53" name="Oval 3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4" name="Picture 3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55" name="Picture 3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56" name="Rectangle 4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7" name="Rectangle 42">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29B02A-75A9-4589-F651-E13F0115B925}"/>
              </a:ext>
            </a:extLst>
          </p:cNvPr>
          <p:cNvSpPr>
            <a:spLocks noGrp="1"/>
          </p:cNvSpPr>
          <p:nvPr>
            <p:ph type="title"/>
          </p:nvPr>
        </p:nvSpPr>
        <p:spPr>
          <a:xfrm>
            <a:off x="6143943" y="1325880"/>
            <a:ext cx="2514282" cy="3066507"/>
          </a:xfrm>
        </p:spPr>
        <p:txBody>
          <a:bodyPr vert="horz" lIns="91440" tIns="45720" rIns="91440" bIns="45720" rtlCol="0" anchor="b">
            <a:normAutofit/>
          </a:bodyPr>
          <a:lstStyle/>
          <a:p>
            <a:pPr defTabSz="457200"/>
            <a:r>
              <a:rPr lang="en-US" sz="2900" b="0" i="0" kern="1200" dirty="0">
                <a:solidFill>
                  <a:srgbClr val="EBEBEB"/>
                </a:solidFill>
                <a:latin typeface="+mj-lt"/>
                <a:ea typeface="+mj-ea"/>
                <a:cs typeface="+mj-cs"/>
              </a:rPr>
              <a:t>Architecture Diagram</a:t>
            </a:r>
          </a:p>
        </p:txBody>
      </p:sp>
      <p:sp>
        <p:nvSpPr>
          <p:cNvPr id="58"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46">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Rectangle 48">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DDDA8E5B-65CB-C6D5-6B6C-44BDEE6FC9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890" y="1265389"/>
            <a:ext cx="4702997" cy="4326756"/>
          </a:xfrm>
          <a:prstGeom prst="rect">
            <a:avLst/>
          </a:prstGeom>
          <a:effectLst/>
        </p:spPr>
      </p:pic>
    </p:spTree>
    <p:extLst>
      <p:ext uri="{BB962C8B-B14F-4D97-AF65-F5344CB8AC3E}">
        <p14:creationId xmlns:p14="http://schemas.microsoft.com/office/powerpoint/2010/main" val="250351464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3FD62C6-377C-ABE2-5496-72F254C538B4}"/>
              </a:ext>
            </a:extLst>
          </p:cNvPr>
          <p:cNvSpPr>
            <a:spLocks noGrp="1"/>
          </p:cNvSpPr>
          <p:nvPr>
            <p:ph type="title"/>
          </p:nvPr>
        </p:nvSpPr>
        <p:spPr>
          <a:xfrm>
            <a:off x="827484" y="452718"/>
            <a:ext cx="6710641" cy="1400530"/>
          </a:xfrm>
        </p:spPr>
        <p:txBody>
          <a:bodyPr anchor="ctr">
            <a:normAutofit/>
          </a:bodyPr>
          <a:lstStyle/>
          <a:p>
            <a:r>
              <a:rPr lang="en-US">
                <a:solidFill>
                  <a:srgbClr val="FFFFFF"/>
                </a:solidFill>
              </a:rPr>
              <a:t>Implementation Details</a:t>
            </a:r>
          </a:p>
        </p:txBody>
      </p:sp>
      <p:sp>
        <p:nvSpPr>
          <p:cNvPr id="3" name="Content Placeholder 2">
            <a:extLst>
              <a:ext uri="{FF2B5EF4-FFF2-40B4-BE49-F238E27FC236}">
                <a16:creationId xmlns:a16="http://schemas.microsoft.com/office/drawing/2014/main" id="{6184A79D-16DE-463C-7FA7-E61AEB1E4EE1}"/>
              </a:ext>
            </a:extLst>
          </p:cNvPr>
          <p:cNvSpPr>
            <a:spLocks noGrp="1"/>
          </p:cNvSpPr>
          <p:nvPr>
            <p:ph idx="1"/>
          </p:nvPr>
        </p:nvSpPr>
        <p:spPr>
          <a:xfrm>
            <a:off x="827484" y="2763520"/>
            <a:ext cx="6709905" cy="3484879"/>
          </a:xfrm>
        </p:spPr>
        <p:txBody>
          <a:bodyPr>
            <a:normAutofit/>
          </a:bodyPr>
          <a:lstStyle/>
          <a:p>
            <a:pPr marL="0" marR="0">
              <a:lnSpc>
                <a:spcPct val="90000"/>
              </a:lnSpc>
              <a:spcBef>
                <a:spcPts val="0"/>
              </a:spcBef>
              <a:spcAft>
                <a:spcPts val="800"/>
              </a:spcAft>
              <a:tabLst>
                <a:tab pos="3512820" algn="l"/>
              </a:tabLst>
            </a:pPr>
            <a:r>
              <a:rPr lang="en-US" sz="1400">
                <a:effectLst/>
                <a:latin typeface="Times New Roman" panose="02020603050405020304" pitchFamily="18" charset="0"/>
                <a:ea typeface="Calibri" panose="020F0502020204030204" pitchFamily="34" charset="0"/>
                <a:cs typeface="Mangal" panose="02040503050203030202" pitchFamily="18" charset="0"/>
              </a:rPr>
              <a:t>The above Figure depicts the architecture of Rental Rooms and Rental Food Web Application. The block diagram above gives an overview of the web application. It also shows how user will interact to page and process happens behind it. If user visits on home page as a visitor, then they will be able to see displayed content which contain different tab as Rental room, Rental food, and Registration button, recent added, add property etc. If they go further any of pages, they will see the listed property's which are available for rent and their information such as owner details, location, rent details, description. Then they will be able to contact the property owner for further activities and user can also give ratings for a property to help other users.     </a:t>
            </a:r>
            <a:endParaRPr lang="en-US" sz="1400">
              <a:effectLst/>
              <a:latin typeface="Calibri" panose="020F0502020204030204" pitchFamily="34" charset="0"/>
              <a:ea typeface="Calibri" panose="020F0502020204030204" pitchFamily="34" charset="0"/>
              <a:cs typeface="Mangal" panose="02040503050203030202" pitchFamily="18" charset="0"/>
            </a:endParaRPr>
          </a:p>
          <a:p>
            <a:pPr marL="0" marR="0">
              <a:lnSpc>
                <a:spcPct val="90000"/>
              </a:lnSpc>
              <a:spcBef>
                <a:spcPts val="0"/>
              </a:spcBef>
              <a:spcAft>
                <a:spcPts val="800"/>
              </a:spcAft>
              <a:tabLst>
                <a:tab pos="3512820" algn="l"/>
              </a:tabLst>
            </a:pPr>
            <a:r>
              <a:rPr lang="en-US" sz="1400">
                <a:effectLst/>
                <a:latin typeface="Times New Roman" panose="02020603050405020304" pitchFamily="18" charset="0"/>
                <a:ea typeface="Calibri" panose="020F0502020204030204" pitchFamily="34" charset="0"/>
                <a:cs typeface="Mangal" panose="02040503050203030202" pitchFamily="18" charset="0"/>
              </a:rPr>
              <a:t>                      If user want to add property, then they have to enter as a vendor of a property then they will have to register for listing their properties for that, user have to visit home page and fill a registration form via registration button given on a home page. Now they will be able to list their property's and their details on website. </a:t>
            </a:r>
            <a:r>
              <a:rPr lang="en-US" sz="1400" spc="30">
                <a:effectLst/>
                <a:latin typeface="Times New Roman" panose="02020603050405020304" pitchFamily="18" charset="0"/>
                <a:ea typeface="Calibri" panose="020F0502020204030204" pitchFamily="34" charset="0"/>
                <a:cs typeface="Mangal" panose="02040503050203030202" pitchFamily="18" charset="0"/>
              </a:rPr>
              <a:t>lastly, we are implementing database for collecting and organizing data which users will fill.</a:t>
            </a:r>
            <a:endParaRPr lang="en-US" sz="1400">
              <a:effectLst/>
              <a:latin typeface="Calibri" panose="020F0502020204030204" pitchFamily="34" charset="0"/>
              <a:ea typeface="Calibri" panose="020F0502020204030204" pitchFamily="34" charset="0"/>
              <a:cs typeface="Mangal" panose="02040503050203030202" pitchFamily="18" charset="0"/>
            </a:endParaRPr>
          </a:p>
          <a:p>
            <a:pPr>
              <a:lnSpc>
                <a:spcPct val="90000"/>
              </a:lnSpc>
            </a:pPr>
            <a:endParaRPr lang="en-US" sz="1400"/>
          </a:p>
        </p:txBody>
      </p:sp>
    </p:spTree>
    <p:extLst>
      <p:ext uri="{BB962C8B-B14F-4D97-AF65-F5344CB8AC3E}">
        <p14:creationId xmlns:p14="http://schemas.microsoft.com/office/powerpoint/2010/main" val="286770949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FA2B2023-C8FB-228C-7C30-D5553BCB9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060"/>
            <a:ext cx="9144000" cy="5897880"/>
          </a:xfrm>
          <a:prstGeom prst="rect">
            <a:avLst/>
          </a:prstGeom>
        </p:spPr>
      </p:pic>
    </p:spTree>
    <p:extLst>
      <p:ext uri="{BB962C8B-B14F-4D97-AF65-F5344CB8AC3E}">
        <p14:creationId xmlns:p14="http://schemas.microsoft.com/office/powerpoint/2010/main" val="2711766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434</TotalTime>
  <Words>830</Words>
  <Application>Microsoft Office PowerPoint</Application>
  <PresentationFormat>On-screen Show (4:3)</PresentationFormat>
  <Paragraphs>63</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Century Gothic</vt:lpstr>
      <vt:lpstr>Courier New</vt:lpstr>
      <vt:lpstr>Times New Roman</vt:lpstr>
      <vt:lpstr>Wingdings</vt:lpstr>
      <vt:lpstr>Wingdings 3</vt:lpstr>
      <vt:lpstr>Ion</vt:lpstr>
      <vt:lpstr>PowerPoint Presentation</vt:lpstr>
      <vt:lpstr>INTRODUCTION</vt:lpstr>
      <vt:lpstr>PROBLEM  STATEMENT</vt:lpstr>
      <vt:lpstr>OBJECTIVES</vt:lpstr>
      <vt:lpstr>MODULS</vt:lpstr>
      <vt:lpstr>SYSYTEM  REQURMENTS</vt:lpstr>
      <vt:lpstr>Architecture Diagram</vt:lpstr>
      <vt:lpstr>Implementation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MODERN</dc:creator>
  <cp:lastModifiedBy>sohamvalanju2001@gmail.com</cp:lastModifiedBy>
  <cp:revision>64</cp:revision>
  <dcterms:created xsi:type="dcterms:W3CDTF">2022-03-11T06:40:03Z</dcterms:created>
  <dcterms:modified xsi:type="dcterms:W3CDTF">2022-07-15T14:13:28Z</dcterms:modified>
</cp:coreProperties>
</file>